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8" r:id="rId7"/>
    <p:sldId id="258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79F9-EEBC-FC7D-1A6A-E1643A96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625BB-EA25-8029-A485-A6DA37264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8E4A9-8795-5C32-B538-9FC2BB97C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611FB-A8F0-C80B-0133-34A22B4A9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962C-F155-E2B2-8F57-F6E32F49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4D465-79EE-D60B-E97F-C64365DF5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9991C-5494-1169-FD44-51F4528B5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824E2-6A27-EC42-D985-5674A2014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2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7" Type="http://schemas.openxmlformats.org/officeDocument/2006/relationships/hyperlink" Target="https://doi.org/10.1613/jair.61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80/00401706.1970.10488634" TargetMode="External"/><Relationship Id="rId5" Type="http://schemas.openxmlformats.org/officeDocument/2006/relationships/hyperlink" Target="https://doi.org/10.1162/neco.1992.4.1.1" TargetMode="External"/><Relationship Id="rId4" Type="http://schemas.openxmlformats.org/officeDocument/2006/relationships/hyperlink" Target="https://doi.org/10.1007/3-540-45014-9_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274" y="3044537"/>
            <a:ext cx="5855726" cy="3028454"/>
          </a:xfrm>
        </p:spPr>
        <p:txBody>
          <a:bodyPr anchor="ctr"/>
          <a:lstStyle/>
          <a:p>
            <a:r>
              <a:rPr lang="en-US" dirty="0"/>
              <a:t>Ensembling TensorFlow Sequential Models with a Ridge Regressor Meta-Model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9488-FD96-0C6E-E55F-F367D578D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8A64A77-B4F2-5A2C-8A9F-5E2C46FE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7" y="92106"/>
            <a:ext cx="5188527" cy="547823"/>
          </a:xfrm>
        </p:spPr>
        <p:txBody>
          <a:bodyPr anchor="b">
            <a:normAutofit/>
          </a:bodyPr>
          <a:lstStyle/>
          <a:p>
            <a:r>
              <a:rPr lang="en-US" dirty="0"/>
              <a:t>Advantages &amp; Limitations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A31F401-9A9D-8EAD-2C50-70F8F238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26" y="2520320"/>
            <a:ext cx="4907974" cy="332976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Advantages:</a:t>
            </a:r>
          </a:p>
          <a:p>
            <a:pPr lvl="1"/>
            <a:r>
              <a:rPr lang="en-US" dirty="0"/>
              <a:t>Improves accuracy and robustness.</a:t>
            </a:r>
          </a:p>
          <a:p>
            <a:pPr lvl="1"/>
            <a:r>
              <a:rPr lang="en-US" dirty="0"/>
              <a:t>Simple to implement after base models are trained.</a:t>
            </a:r>
          </a:p>
          <a:p>
            <a:pPr lvl="1"/>
            <a:r>
              <a:rPr lang="en-US" dirty="0"/>
              <a:t>Interpretable blending weights.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Limitations:</a:t>
            </a:r>
          </a:p>
          <a:p>
            <a:pPr lvl="1"/>
            <a:r>
              <a:rPr lang="en-US" dirty="0"/>
              <a:t>Requires careful validation split to avoid leakage.</a:t>
            </a:r>
          </a:p>
          <a:p>
            <a:pPr lvl="1"/>
            <a:r>
              <a:rPr lang="en-US" dirty="0"/>
              <a:t>Computational cost: training multiple models.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2226E-E3A1-3DEF-CE91-18DF70C6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4" descr="A diagram of a diagram">
            <a:extLst>
              <a:ext uri="{FF2B5EF4-FFF2-40B4-BE49-F238E27FC236}">
                <a16:creationId xmlns:a16="http://schemas.microsoft.com/office/drawing/2014/main" id="{92F406FC-98E7-D189-5278-F346ECE8430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416650" y="2455691"/>
            <a:ext cx="5188526" cy="3459017"/>
          </a:xfrm>
        </p:spPr>
      </p:pic>
    </p:spTree>
    <p:extLst>
      <p:ext uri="{BB962C8B-B14F-4D97-AF65-F5344CB8AC3E}">
        <p14:creationId xmlns:p14="http://schemas.microsoft.com/office/powerpoint/2010/main" val="140913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05B19-7757-C7E1-CF1C-00146844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C89F9-709A-6F06-4E9E-A591F623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167" y="136526"/>
            <a:ext cx="2008942" cy="672523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8502F8-C588-A33B-0AF3-DAFDE6C4B0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23897" y="2269692"/>
            <a:ext cx="3952009" cy="231861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Ensembling leverages diversity to improve prediction accuracy.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Ridge regression meta-model efficiently combines correlated model outputs.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Approach is adaptable to many Machine Learning domains.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57B43-F58D-1948-C1FA-2C583C8E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group of people and a computer">
            <a:extLst>
              <a:ext uri="{FF2B5EF4-FFF2-40B4-BE49-F238E27FC236}">
                <a16:creationId xmlns:a16="http://schemas.microsoft.com/office/drawing/2014/main" id="{33B631D7-1464-D3CF-1336-F915E77C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73" y="1240126"/>
            <a:ext cx="7121236" cy="47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760" y="635927"/>
            <a:ext cx="2788228" cy="6466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773" y="2772836"/>
            <a:ext cx="3001240" cy="3295455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Patrick Hill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  <a:hlinkClick r:id="rId3"/>
              </a:rPr>
              <a:t>phill86037@uat.edu</a:t>
            </a: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August 13, 2025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Note: Illustrations were created by ChatGPT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B3D3F-A2E5-CE4B-7F20-55A844F628D0}"/>
              </a:ext>
            </a:extLst>
          </p:cNvPr>
          <p:cNvSpPr txBox="1"/>
          <p:nvPr/>
        </p:nvSpPr>
        <p:spPr>
          <a:xfrm>
            <a:off x="6309013" y="635927"/>
            <a:ext cx="6094268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b="1" dirty="0">
                <a:solidFill>
                  <a:schemeClr val="bg1">
                    <a:lumMod val="75000"/>
                  </a:schemeClr>
                </a:solidFill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Brownlee, J. (2020).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Ensemble learning algorithms with Python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. Machine Learning Mastery.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Dietterich, T. G. (2000). Ensemble methods in machine learning.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Multiple Classifier Systems, 1857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, 1–15. 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https://doi.org/10.1007/3-540-45014-9_1</a:t>
            </a:r>
            <a:endParaRPr lang="en-US" sz="17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Geman, S., Bienenstock, E., &amp; Doursat, R. (1992). Neural networks and the bias/variance dilemma.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Neural Computation, 4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(1), 1–58. 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https://doi.org/10.1162/neco.1992.4.1.1</a:t>
            </a:r>
            <a:endParaRPr lang="en-US" sz="17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Hoerl, A. E., &amp; Kennard, R. W. (1970). Ridge regression: Biased estimation for nonorthogonal problems.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Technometrics, 12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(1), 55–67. 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https://doi.org/10.1080/00401706.1970.10488634</a:t>
            </a:r>
            <a:endParaRPr lang="en-US" sz="17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Kuncheva, L. I. (2014).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Combining pattern classifiers: Methods and algorithms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. John Wiley &amp; 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Opitz, D., &amp; Maclin, R. (1999). Popular ensemble methods: An empirical study.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Journal of Artificial Intelligence Research, 11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, 169–198. 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  <a:hlinkClick r:id="rId7"/>
              </a:rPr>
              <a:t>https://doi.org/10.1613/jair.614</a:t>
            </a:r>
            <a:endParaRPr lang="en-US" sz="17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Zhou, Z. H. (2012). </a:t>
            </a:r>
            <a:r>
              <a:rPr lang="en-US" sz="1700" i="1" dirty="0">
                <a:solidFill>
                  <a:schemeClr val="bg1">
                    <a:lumMod val="75000"/>
                  </a:schemeClr>
                </a:solidFill>
              </a:rPr>
              <a:t>Ensemble methods: Foundations and algorithms</a:t>
            </a:r>
            <a:r>
              <a:rPr lang="en-US" sz="1700" dirty="0">
                <a:solidFill>
                  <a:schemeClr val="bg1">
                    <a:lumMod val="75000"/>
                  </a:schemeClr>
                </a:solidFill>
              </a:rPr>
              <a:t>. CRC Press.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37" y="145472"/>
            <a:ext cx="2895600" cy="52759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321420"/>
            <a:ext cx="3383972" cy="42151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Brief overview of ensemble learning in machine learning (Dietterich, 2000).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Motivation: Combining multiple models often yields better performance than any single model (Zhou, 2012).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focus: TensorFlow Sequential models + Ridge regression as a meta-model.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8481" y="103909"/>
            <a:ext cx="7637318" cy="591235"/>
          </a:xfrm>
        </p:spPr>
        <p:txBody>
          <a:bodyPr/>
          <a:lstStyle/>
          <a:p>
            <a:r>
              <a:rPr lang="en-US" dirty="0"/>
              <a:t>Individual Sequential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494CC-2CE2-11C4-834D-D18E3C41A972}"/>
              </a:ext>
            </a:extLst>
          </p:cNvPr>
          <p:cNvSpPr txBox="1"/>
          <p:nvPr/>
        </p:nvSpPr>
        <p:spPr>
          <a:xfrm>
            <a:off x="1732" y="2699088"/>
            <a:ext cx="48404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Definition: TensorFlow Sequential API for feed-forward architectures.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Each model can differ in: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Input window size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Number of layers/neurons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Activation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Reason for training individually: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Each model captures different aspects of the data distribution (Brownlee, 2020).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Encourages diversity in predictions, which is key for effective ensembling (Kuncheva, 2014).</a:t>
            </a:r>
          </a:p>
        </p:txBody>
      </p:sp>
      <p:pic>
        <p:nvPicPr>
          <p:cNvPr id="6" name="Picture 5" descr="A diagram of a diagram">
            <a:extLst>
              <a:ext uri="{FF2B5EF4-FFF2-40B4-BE49-F238E27FC236}">
                <a16:creationId xmlns:a16="http://schemas.microsoft.com/office/drawing/2014/main" id="{9C259164-938B-B9A9-D702-95898718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35" y="1371600"/>
            <a:ext cx="4755573" cy="47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6050" y="136526"/>
            <a:ext cx="3114600" cy="602301"/>
          </a:xfrm>
        </p:spPr>
        <p:txBody>
          <a:bodyPr/>
          <a:lstStyle/>
          <a:p>
            <a:r>
              <a:rPr lang="en-US" dirty="0"/>
              <a:t>Why Ensemble?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078" y="2098059"/>
            <a:ext cx="5795385" cy="200634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Single models have bias/variance trade-offs (Geman et al., 1992).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Ensemble learning reduces variance and mitigates overfitting (Opitz &amp; Maclin, 1999).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Key benefit: Leverages strengths of each model while minimizing weaknesses.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diagram of a diagram">
            <a:extLst>
              <a:ext uri="{FF2B5EF4-FFF2-40B4-BE49-F238E27FC236}">
                <a16:creationId xmlns:a16="http://schemas.microsoft.com/office/drawing/2014/main" id="{E29339F9-FF02-77AD-1F3C-51BEEC0E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" y="1252105"/>
            <a:ext cx="4353790" cy="43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673" y="136526"/>
            <a:ext cx="6158345" cy="464500"/>
          </a:xfrm>
        </p:spPr>
        <p:txBody>
          <a:bodyPr>
            <a:normAutofit fontScale="90000"/>
          </a:bodyPr>
          <a:lstStyle/>
          <a:p>
            <a:r>
              <a:rPr lang="pt-BR" dirty="0"/>
              <a:t>Ridge Regressor as a Meta-Model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27118" y="2154768"/>
            <a:ext cx="3943627" cy="365375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Ridge regression = linear regression with L2 regularization (Hoerl &amp; Kennard, 1970).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Ridge?</a:t>
            </a:r>
          </a:p>
          <a:p>
            <a:pPr marL="569214" lvl="1">
              <a:buFont typeface="Wingdings" panose="05000000000000000000" pitchFamily="2" charset="2"/>
              <a:buChar char="Ø"/>
            </a:pPr>
            <a:r>
              <a:rPr lang="en-US" dirty="0"/>
              <a:t>Handles multicollinearity between model predictions.</a:t>
            </a:r>
          </a:p>
          <a:p>
            <a:pPr marL="569214" lvl="1">
              <a:buFont typeface="Wingdings" panose="05000000000000000000" pitchFamily="2" charset="2"/>
              <a:buChar char="Ø"/>
            </a:pPr>
            <a:r>
              <a:rPr lang="en-US" dirty="0"/>
              <a:t>Penalizes large coefficients, preventing overfitting.</a:t>
            </a:r>
          </a:p>
          <a:p>
            <a:pPr marL="569214" lvl="1">
              <a:buFont typeface="Wingdings" panose="05000000000000000000" pitchFamily="2" charset="2"/>
              <a:buChar char="Ø"/>
            </a:pPr>
            <a:r>
              <a:rPr lang="en-US" dirty="0"/>
              <a:t>Outputs stable weights even when predictors are correlated.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 descr="A graph and diagram of a graph">
            <a:extLst>
              <a:ext uri="{FF2B5EF4-FFF2-40B4-BE49-F238E27FC236}">
                <a16:creationId xmlns:a16="http://schemas.microsoft.com/office/drawing/2014/main" id="{B047AEA5-AE28-F6E8-9399-2155807F2E3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99004" y="1148051"/>
            <a:ext cx="4561898" cy="4561898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2" y="147508"/>
            <a:ext cx="6368935" cy="708288"/>
          </a:xfrm>
        </p:spPr>
        <p:txBody>
          <a:bodyPr/>
          <a:lstStyle/>
          <a:p>
            <a:r>
              <a:rPr lang="en-US" dirty="0"/>
              <a:t>How the Meta-Model is Trained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738168" y="1537437"/>
            <a:ext cx="3101802" cy="4084044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Step 1: Train each Sequential model on training data.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Step 2: Generate predictions for a validation set.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Step 3: Feed these predictions as features into the Ridge regressor.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Ridge learns optimal blending weights that minimize error on validation predictions.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Content Placeholder 16" descr="A diagram of a diagram of a graph">
            <a:extLst>
              <a:ext uri="{FF2B5EF4-FFF2-40B4-BE49-F238E27FC236}">
                <a16:creationId xmlns:a16="http://schemas.microsoft.com/office/drawing/2014/main" id="{4482A928-45F5-33A6-D5CC-73366FCE129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05208" y="1395388"/>
            <a:ext cx="4368142" cy="4368142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465" y="136526"/>
            <a:ext cx="4481944" cy="672523"/>
          </a:xfrm>
        </p:spPr>
        <p:txBody>
          <a:bodyPr>
            <a:normAutofit/>
          </a:bodyPr>
          <a:lstStyle/>
          <a:p>
            <a:r>
              <a:rPr lang="en-US" dirty="0"/>
              <a:t>How the Ensemble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3115" y="1816966"/>
            <a:ext cx="3952009" cy="322406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Meta-model learns a weight for each base model prediction.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Weighted sum produces final prediction: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L2 regularization ensures weights are not overly sensitive to noise.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F3EBB-15B8-FB99-729A-E368AD1F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97" y="3200368"/>
            <a:ext cx="3200847" cy="228632"/>
          </a:xfrm>
          <a:prstGeom prst="rect">
            <a:avLst/>
          </a:prstGeom>
        </p:spPr>
      </p:pic>
      <p:pic>
        <p:nvPicPr>
          <p:cNvPr id="13" name="Picture 12" descr="A diagram of a mathematical equation">
            <a:extLst>
              <a:ext uri="{FF2B5EF4-FFF2-40B4-BE49-F238E27FC236}">
                <a16:creationId xmlns:a16="http://schemas.microsoft.com/office/drawing/2014/main" id="{D6E08BAD-9339-1E2A-9A3D-54FBB483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538" y="1281545"/>
            <a:ext cx="6442364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3278"/>
            <a:ext cx="6840682" cy="5478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Interpreting the Meta-Model Output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26" y="2769703"/>
            <a:ext cx="4907974" cy="2498488"/>
          </a:xfrm>
        </p:spPr>
        <p:txBody>
          <a:bodyPr>
            <a:noAutofit/>
          </a:bodyPr>
          <a:lstStyle/>
          <a:p>
            <a:r>
              <a:rPr lang="en-US" dirty="0"/>
              <a:t>Coefficients indicate the relative importance of each Sequential model.</a:t>
            </a:r>
          </a:p>
          <a:p>
            <a:r>
              <a:rPr lang="en-US" dirty="0"/>
              <a:t>Negative weights are possible if a model consistently predicts in the wrong direction.</a:t>
            </a:r>
          </a:p>
          <a:p>
            <a:r>
              <a:rPr lang="en-US" dirty="0"/>
              <a:t>The bias term adjusts for systematic offsets in predictions.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Content Placeholder 10" descr="A diagram of a mathematical equation">
            <a:extLst>
              <a:ext uri="{FF2B5EF4-FFF2-40B4-BE49-F238E27FC236}">
                <a16:creationId xmlns:a16="http://schemas.microsoft.com/office/drawing/2014/main" id="{4FCA3F7B-2253-CC1E-7868-2F84D9F38FC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89877" y="2233514"/>
            <a:ext cx="5356298" cy="3570865"/>
          </a:xfr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73" y="136526"/>
            <a:ext cx="7879773" cy="503456"/>
          </a:xfrm>
        </p:spPr>
        <p:txBody>
          <a:bodyPr anchor="b"/>
          <a:lstStyle/>
          <a:p>
            <a:r>
              <a:rPr lang="en-US" dirty="0"/>
              <a:t>Making Predictions with the Ensemble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380CB-BF3D-6BD8-5C95-DAC5EE3B1BB5}"/>
              </a:ext>
            </a:extLst>
          </p:cNvPr>
          <p:cNvSpPr txBox="1"/>
          <p:nvPr/>
        </p:nvSpPr>
        <p:spPr>
          <a:xfrm>
            <a:off x="251980" y="2309291"/>
            <a:ext cx="59306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Process: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New input passed to each trained Sequential model.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Predictions aggregated into a vector.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Ridge meta-model applies learned weights → final ensemble prediction.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Produces a single, more accurate output.</a:t>
            </a:r>
          </a:p>
        </p:txBody>
      </p:sp>
      <p:pic>
        <p:nvPicPr>
          <p:cNvPr id="9" name="Picture 8" descr="A diagram of a model">
            <a:extLst>
              <a:ext uri="{FF2B5EF4-FFF2-40B4-BE49-F238E27FC236}">
                <a16:creationId xmlns:a16="http://schemas.microsoft.com/office/drawing/2014/main" id="{B23FD00C-E164-A814-1225-A6F74CFB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63" y="1497280"/>
            <a:ext cx="6002657" cy="40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77</TotalTime>
  <Words>686</Words>
  <Application>Microsoft Office PowerPoint</Application>
  <PresentationFormat>Widescreen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Tenorite</vt:lpstr>
      <vt:lpstr>Wingdings</vt:lpstr>
      <vt:lpstr>Custom</vt:lpstr>
      <vt:lpstr>Ensembling TensorFlow Sequential Models with a Ridge Regressor Meta-Model</vt:lpstr>
      <vt:lpstr>Introduction</vt:lpstr>
      <vt:lpstr>Individual Sequential Models</vt:lpstr>
      <vt:lpstr>Why Ensemble?</vt:lpstr>
      <vt:lpstr>Ridge Regressor as a Meta-Model</vt:lpstr>
      <vt:lpstr>How the Meta-Model is Trained</vt:lpstr>
      <vt:lpstr>How the Ensemble Works</vt:lpstr>
      <vt:lpstr>Interpreting the Meta-Model Output</vt:lpstr>
      <vt:lpstr>Making Predictions with the Ensemble</vt:lpstr>
      <vt:lpstr>Advantages &amp; Limitations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12</cp:revision>
  <dcterms:created xsi:type="dcterms:W3CDTF">2025-08-13T18:05:05Z</dcterms:created>
  <dcterms:modified xsi:type="dcterms:W3CDTF">2025-08-17T00:59:04Z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